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17" r:id="rId3"/>
    <p:sldId id="1027" r:id="rId4"/>
    <p:sldId id="1028" r:id="rId5"/>
    <p:sldId id="1030" r:id="rId6"/>
    <p:sldId id="1029" r:id="rId7"/>
    <p:sldId id="1033" r:id="rId8"/>
    <p:sldId id="1031"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3544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a:solidFill>
                  <a:srgbClr val="70AD47">
                    <a:lumMod val="75000"/>
                  </a:srgbClr>
                </a:solidFill>
                <a:ea typeface="楷体" panose="02010609060101010101" pitchFamily="49" charset="-122"/>
                <a:cs typeface="Times New Roman" panose="02020603050405020304" pitchFamily="18" charset="0"/>
              </a:rPr>
              <a:t>1</a:t>
            </a:r>
          </a:p>
          <a:p>
            <a:pPr algn="ctr" eaLnBrk="1" fontAlgn="auto">
              <a:lnSpc>
                <a:spcPct val="150000"/>
              </a:lnSpc>
              <a:spcBef>
                <a:spcPts val="0"/>
              </a:spcBef>
              <a:spcAft>
                <a:spcPts val="0"/>
              </a:spcAft>
            </a:pPr>
            <a:r>
              <a:rPr lang="zh-CN" altLang="en-US" sz="3800">
                <a:solidFill>
                  <a:prstClr val="black"/>
                </a:solidFill>
                <a:cs typeface="Times New Roman" panose="02020603050405020304" pitchFamily="18" charset="0"/>
              </a:rPr>
              <a:t>读写专项提优</a:t>
            </a:r>
            <a:endParaRPr lang="zh-CN" altLang="en-US" sz="38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82992"/>
            <a:ext cx="11485848" cy="5909310"/>
          </a:xfrm>
        </p:spPr>
        <p:txBody>
          <a:bodyPr/>
          <a:lstStyle/>
          <a:p>
            <a:pPr hangingPunct="0">
              <a:tabLst>
                <a:tab pos="305117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六年</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班正在举办</a:t>
            </a:r>
            <a:r>
              <a:rPr lang="en-US"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我爱我的祖国</a:t>
            </a:r>
            <a:r>
              <a:rPr lang="en-US" altLang="zh-CN">
                <a:solidFill>
                  <a:srgbClr val="000000"/>
                </a:solidFill>
                <a:latin typeface="+mn-ea"/>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主题班会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四位同学讲述了他们心中的祖国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根据他们的发言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wonderful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Jinghan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map,</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proud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rooster</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公鸡</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Asia.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Taiwan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Hainan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forward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奋力地</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发展</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a:extLst>
              <a:ext uri="{FF2B5EF4-FFF2-40B4-BE49-F238E27FC236}">
                <a16:creationId xmlns:a16="http://schemas.microsoft.com/office/drawing/2014/main" id="{93297C58-678A-CEC4-7B8E-A70ED4CC2F7C}"/>
              </a:ext>
            </a:extLst>
          </p:cNvPr>
          <p:cNvPicPr>
            <a:picLocks noChangeAspect="1"/>
          </p:cNvPicPr>
          <p:nvPr/>
        </p:nvPicPr>
        <p:blipFill>
          <a:blip r:embed="rId2"/>
          <a:stretch>
            <a:fillRect/>
          </a:stretch>
        </p:blipFill>
        <p:spPr>
          <a:xfrm>
            <a:off x="1054646" y="1008776"/>
            <a:ext cx="2395520" cy="322629"/>
          </a:xfrm>
          <a:prstGeom prst="rect">
            <a:avLst/>
          </a:prstGeom>
        </p:spPr>
      </p:pic>
    </p:spTree>
    <p:extLst>
      <p:ext uri="{BB962C8B-B14F-4D97-AF65-F5344CB8AC3E}">
        <p14:creationId xmlns:p14="http://schemas.microsoft.com/office/powerpoint/2010/main" val="174250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908720"/>
            <a:ext cx="11485848" cy="5213030"/>
          </a:xfrm>
        </p:spPr>
        <p:txBody>
          <a:bodyPr/>
          <a:lstStyle/>
          <a:p>
            <a:pPr indent="717550" hangingPunct="0">
              <a:tabLst>
                <a:tab pos="4231005" algn="l"/>
                <a:tab pos="8191500" algn="l"/>
              </a:tabLst>
            </a:pP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Haoxuan</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715010" hangingPunct="0">
              <a:tabLst>
                <a:tab pos="4231005" algn="l"/>
                <a:tab pos="8191500" algn="l"/>
              </a:tabLs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gentle</a:t>
            </a:r>
            <a:r>
              <a:rPr lang="zh-CN" altLang="zh-CN" sz="25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温柔的</a:t>
            </a:r>
            <a:r>
              <a:rPr lang="zh-CN" altLang="zh-CN" sz="25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lovely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sz="2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Xu</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Zixuan</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010" hangingPunct="0">
              <a:tabLst>
                <a:tab pos="4231005" algn="l"/>
                <a:tab pos="8191500" algn="l"/>
              </a:tabLs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roast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duck,</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Chengdu</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spicy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hotpot,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Lanzhou</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beef</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noodles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stomach</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rumble</a:t>
            </a:r>
            <a:r>
              <a:rPr lang="zh-CN" altLang="zh-CN" sz="25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咕咕叫</a:t>
            </a:r>
            <a:r>
              <a:rPr lang="zh-CN" altLang="zh-CN" sz="25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7550" hangingPunct="0">
              <a:tabLst>
                <a:tab pos="4231005" algn="l"/>
                <a:tab pos="8191500" algn="l"/>
              </a:tabLst>
            </a:pP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Guanchen</a:t>
            </a:r>
            <a:r>
              <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indent="715010" hangingPunct="0">
              <a:tabLst>
                <a:tab pos="4231005" algn="l"/>
                <a:tab pos="8191500" algn="l"/>
              </a:tabLst>
            </a:pP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grandparent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present,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brave</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heroes</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sz="25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inventions</a:t>
            </a:r>
            <a:r>
              <a:rPr lang="en-US" altLang="zh-CN" sz="2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1139984"/>
            <a:ext cx="11485848" cy="3970318"/>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looks like a rooster standing tall in Asia, and Taiwan and Hong Kong are its feet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Fu Jinghan, Chinese people are </a:t>
            </a:r>
          </a:p>
          <a:p>
            <a:pPr indent="179387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friendly and kind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上分攻略.eps">
            <a:extLst>
              <a:ext uri="{FF2B5EF4-FFF2-40B4-BE49-F238E27FC236}">
                <a16:creationId xmlns:a16="http://schemas.microsoft.com/office/drawing/2014/main" id="{23363540-4B02-5EB4-1FE8-E1B75DA5E41A}"/>
              </a:ext>
            </a:extLst>
          </p:cNvPr>
          <p:cNvPicPr>
            <a:picLocks noChangeAspect="1"/>
          </p:cNvPicPr>
          <p:nvPr/>
        </p:nvPicPr>
        <p:blipFill>
          <a:blip r:embed="rId2"/>
          <a:stretch>
            <a:fillRect/>
          </a:stretch>
        </p:blipFill>
        <p:spPr>
          <a:xfrm>
            <a:off x="7496837" y="1833546"/>
            <a:ext cx="4128790" cy="1939369"/>
          </a:xfrm>
          <a:prstGeom prst="rect">
            <a:avLst/>
          </a:prstGeom>
        </p:spPr>
      </p:pic>
      <p:sp>
        <p:nvSpPr>
          <p:cNvPr id="6" name="文本框 5">
            <a:extLst>
              <a:ext uri="{FF2B5EF4-FFF2-40B4-BE49-F238E27FC236}">
                <a16:creationId xmlns:a16="http://schemas.microsoft.com/office/drawing/2014/main" id="{F5190B0F-A78B-3F84-012E-77CBE845D193}"/>
              </a:ext>
            </a:extLst>
          </p:cNvPr>
          <p:cNvSpPr txBox="1"/>
          <p:nvPr/>
        </p:nvSpPr>
        <p:spPr>
          <a:xfrm>
            <a:off x="7607374" y="2204864"/>
            <a:ext cx="4128791" cy="1303177"/>
          </a:xfrm>
          <a:prstGeom prst="rect">
            <a:avLst/>
          </a:prstGeom>
          <a:noFill/>
        </p:spPr>
        <p:txBody>
          <a:bodyPr wrap="square">
            <a:spAutoFit/>
          </a:bodyPr>
          <a:lstStyle/>
          <a:p>
            <a:pPr algn="just" hangingPunct="0">
              <a:lnSpc>
                <a:spcPct val="150000"/>
              </a:lnSpc>
              <a:buNone/>
              <a:tabLst>
                <a:tab pos="4231005" algn="l"/>
                <a:tab pos="8191500" algn="l"/>
              </a:tabLst>
            </a:pPr>
            <a:r>
              <a:rPr lang="zh-CN" altLang="zh-CN"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tabLst>
                <a:tab pos="4231005" algn="l"/>
                <a:tab pos="8191500" algn="l"/>
              </a:tabLst>
            </a:pPr>
            <a:r>
              <a:rPr lang="zh-CN" altLang="zh-CN" sz="28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有本题阅读技巧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F67C8803-8476-8DD1-8F80-70ABEACD89C4}"/>
              </a:ext>
            </a:extLst>
          </p:cNvPr>
          <p:cNvSpPr txBox="1"/>
          <p:nvPr/>
        </p:nvSpPr>
        <p:spPr>
          <a:xfrm>
            <a:off x="1000926" y="1255462"/>
            <a:ext cx="4857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t>
            </a:r>
            <a:endParaRPr lang="zh-CN" altLang="en-US"/>
          </a:p>
        </p:txBody>
      </p:sp>
      <p:sp>
        <p:nvSpPr>
          <p:cNvPr id="4" name="文本框 3">
            <a:extLst>
              <a:ext uri="{FF2B5EF4-FFF2-40B4-BE49-F238E27FC236}">
                <a16:creationId xmlns:a16="http://schemas.microsoft.com/office/drawing/2014/main" id="{6C495B15-436B-3CF5-70BF-A40DA1BDC5AD}"/>
              </a:ext>
            </a:extLst>
          </p:cNvPr>
          <p:cNvSpPr txBox="1"/>
          <p:nvPr/>
        </p:nvSpPr>
        <p:spPr>
          <a:xfrm>
            <a:off x="1000926" y="3816472"/>
            <a:ext cx="48576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t>
            </a:r>
            <a:endParaRPr lang="zh-CN" altLang="en-US"/>
          </a:p>
        </p:txBody>
      </p:sp>
      <p:sp>
        <p:nvSpPr>
          <p:cNvPr id="8" name="内容占位符 1">
            <a:extLst>
              <a:ext uri="{FF2B5EF4-FFF2-40B4-BE49-F238E27FC236}">
                <a16:creationId xmlns:a16="http://schemas.microsoft.com/office/drawing/2014/main" id="{2F17976D-2D05-9D60-E556-E811E274E507}"/>
              </a:ext>
            </a:extLst>
          </p:cNvPr>
          <p:cNvSpPr txBox="1">
            <a:spLocks/>
          </p:cNvSpPr>
          <p:nvPr/>
        </p:nvSpPr>
        <p:spPr bwMode="auto">
          <a:xfrm>
            <a:off x="360854" y="2413855"/>
            <a:ext cx="7135983"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“Taiwan and Hainan are its two feet”</a:t>
            </a:r>
          </a:p>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可知，台湾和海南是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两只脚</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a:extLst>
              <a:ext uri="{FF2B5EF4-FFF2-40B4-BE49-F238E27FC236}">
                <a16:creationId xmlns:a16="http://schemas.microsoft.com/office/drawing/2014/main" id="{6D4265B8-0BC2-6A86-3BB4-8A1C477BB2C9}"/>
              </a:ext>
            </a:extLst>
          </p:cNvPr>
          <p:cNvSpPr txBox="1">
            <a:spLocks/>
          </p:cNvSpPr>
          <p:nvPr/>
        </p:nvSpPr>
        <p:spPr bwMode="auto">
          <a:xfrm>
            <a:off x="360854" y="495242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“Pandas are gentle and friendly, just like Chinese people.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Xia Haoxuan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的观点，并非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 Jinghan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29ABBB1-0A65-257C-5573-E2B212A25235}"/>
              </a:ext>
            </a:extLst>
          </p:cNvPr>
          <p:cNvSpPr>
            <a:spLocks noGrp="1"/>
          </p:cNvSpPr>
          <p:nvPr>
            <p:ph idx="1"/>
          </p:nvPr>
        </p:nvSpPr>
        <p:spPr>
          <a:xfrm>
            <a:off x="360854" y="753480"/>
            <a:ext cx="11485848" cy="2172903"/>
          </a:xfrm>
        </p:spPr>
        <p:txBody>
          <a:bodyPr/>
          <a:lstStyle/>
          <a:p>
            <a:pPr lvl="0" hangingPunct="0">
              <a:lnSpc>
                <a:spcPct val="130000"/>
              </a:lnSpc>
              <a:tabLst>
                <a:tab pos="4231005" algn="l"/>
                <a:tab pos="8191500" algn="l"/>
              </a:tabLst>
            </a:pP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Lanzhou’s beef noodles make Xu Zixuan’s stomach rumble</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30000"/>
              </a:lnSpc>
              <a:tabLst>
                <a:tab pos="4231005" algn="l"/>
                <a:tab pos="8191500" algn="l"/>
              </a:tabLst>
            </a:pPr>
            <a:endParaRPr lang="en-US"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lnSpc>
                <a:spcPct val="130000"/>
              </a:lnSpc>
              <a:tabLst>
                <a:tab pos="4231005" algn="l"/>
                <a:tab pos="8191500" algn="l"/>
              </a:tabLst>
            </a:pPr>
            <a:endParaRPr lang="en-US"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lnSpc>
                <a:spcPct val="130000"/>
              </a:lnSpc>
              <a:tabLst>
                <a:tab pos="4231005" algn="l"/>
                <a:tab pos="8191500" algn="l"/>
              </a:tabLst>
            </a:pPr>
            <a:endParaRPr lang="en-US"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4" name="内容占位符 3">
            <a:extLst>
              <a:ext uri="{FF2B5EF4-FFF2-40B4-BE49-F238E27FC236}">
                <a16:creationId xmlns:a16="http://schemas.microsoft.com/office/drawing/2014/main" id="{1E662469-E635-0A70-B298-382EB6E75C47}"/>
              </a:ext>
            </a:extLst>
          </p:cNvPr>
          <p:cNvSpPr txBox="1">
            <a:spLocks/>
          </p:cNvSpPr>
          <p:nvPr/>
        </p:nvSpPr>
        <p:spPr bwMode="auto">
          <a:xfrm>
            <a:off x="550590" y="1255046"/>
            <a:ext cx="11296112" cy="165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“Beijing’s roast duck, Chengdu’s spicy hotpot, Lanzhou’s beef noodles ...They all make my stomach rumble</a:t>
            </a:r>
            <a:r>
              <a:rPr lang="zh-CN" altLang="zh-CN" sz="26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可知，兰州拉面让</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Xu Zixuan</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胃口大开，故填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9A45607F-6CFA-E03E-D160-1EA95C0971E8}"/>
              </a:ext>
            </a:extLst>
          </p:cNvPr>
          <p:cNvSpPr txBox="1"/>
          <p:nvPr/>
        </p:nvSpPr>
        <p:spPr>
          <a:xfrm>
            <a:off x="927882" y="741084"/>
            <a:ext cx="504140" cy="612475"/>
          </a:xfrm>
          <a:prstGeom prst="rect">
            <a:avLst/>
          </a:prstGeom>
          <a:noFill/>
        </p:spPr>
        <p:txBody>
          <a:bodyPr wrap="square">
            <a:spAutoFit/>
          </a:bodyPr>
          <a:lstStyle/>
          <a:p>
            <a:pPr>
              <a:lnSpc>
                <a:spcPct val="130000"/>
              </a:lnSpc>
            </a:pPr>
            <a:r>
              <a:rPr lang="en-US" altLang="zh-CN" sz="2600" b="1">
                <a:solidFill>
                  <a:srgbClr val="FF0000"/>
                </a:solidFill>
                <a:effectLst/>
              </a:rPr>
              <a:t>T</a:t>
            </a:r>
            <a:endParaRPr lang="zh-CN" altLang="en-US" sz="2600"/>
          </a:p>
        </p:txBody>
      </p:sp>
      <p:sp>
        <p:nvSpPr>
          <p:cNvPr id="6" name="内容占位符 1">
            <a:extLst>
              <a:ext uri="{FF2B5EF4-FFF2-40B4-BE49-F238E27FC236}">
                <a16:creationId xmlns:a16="http://schemas.microsoft.com/office/drawing/2014/main" id="{63F69250-ACC8-0EE1-28E0-BFFF5DC8822B}"/>
              </a:ext>
            </a:extLst>
          </p:cNvPr>
          <p:cNvSpPr txBox="1">
            <a:spLocks/>
          </p:cNvSpPr>
          <p:nvPr/>
        </p:nvSpPr>
        <p:spPr bwMode="auto">
          <a:xfrm>
            <a:off x="360854" y="2903812"/>
            <a:ext cx="11485848" cy="269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793875" indent="-1793875" eaLnBrk="1" hangingPunct="0">
              <a:lnSpc>
                <a:spcPct val="13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China’s history is long, and it is like a smart grandparent to Li Guanchen</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tabLst>
                <a:tab pos="4231005" algn="l"/>
                <a:tab pos="8191500" algn="l"/>
              </a:tabLst>
            </a:pPr>
            <a:endParaRPr lang="en-US"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eaLnBrk="1" hangingPunct="0">
              <a:lnSpc>
                <a:spcPct val="130000"/>
              </a:lnSpc>
              <a:tabLst>
                <a:tab pos="4231005" algn="l"/>
                <a:tab pos="8191500" algn="l"/>
              </a:tabLst>
            </a:pPr>
            <a:endParaRPr lang="en-US"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eaLnBrk="1" hangingPunct="0">
              <a:lnSpc>
                <a:spcPct val="13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four children all love their wonderful home</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4E03A465-E005-E2FC-7326-5BED4B4AC7D0}"/>
              </a:ext>
            </a:extLst>
          </p:cNvPr>
          <p:cNvSpPr txBox="1"/>
          <p:nvPr/>
        </p:nvSpPr>
        <p:spPr>
          <a:xfrm>
            <a:off x="962386" y="2887809"/>
            <a:ext cx="504140" cy="612475"/>
          </a:xfrm>
          <a:prstGeom prst="rect">
            <a:avLst/>
          </a:prstGeom>
          <a:noFill/>
        </p:spPr>
        <p:txBody>
          <a:bodyPr wrap="square">
            <a:spAutoFit/>
          </a:bodyPr>
          <a:lstStyle/>
          <a:p>
            <a:pPr>
              <a:lnSpc>
                <a:spcPct val="130000"/>
              </a:lnSpc>
            </a:pPr>
            <a:r>
              <a:rPr lang="en-US" altLang="zh-CN" sz="2600" b="1">
                <a:solidFill>
                  <a:srgbClr val="FF0000"/>
                </a:solidFill>
                <a:effectLst/>
              </a:rPr>
              <a:t>T</a:t>
            </a:r>
            <a:endParaRPr lang="zh-CN" altLang="en-US" sz="2600"/>
          </a:p>
        </p:txBody>
      </p:sp>
      <p:sp>
        <p:nvSpPr>
          <p:cNvPr id="8" name="文本框 7">
            <a:extLst>
              <a:ext uri="{FF2B5EF4-FFF2-40B4-BE49-F238E27FC236}">
                <a16:creationId xmlns:a16="http://schemas.microsoft.com/office/drawing/2014/main" id="{A4BC0459-BF47-C5AA-479C-F8542B25B14E}"/>
              </a:ext>
            </a:extLst>
          </p:cNvPr>
          <p:cNvSpPr txBox="1"/>
          <p:nvPr/>
        </p:nvSpPr>
        <p:spPr>
          <a:xfrm>
            <a:off x="913546" y="4955052"/>
            <a:ext cx="504140" cy="612475"/>
          </a:xfrm>
          <a:prstGeom prst="rect">
            <a:avLst/>
          </a:prstGeom>
          <a:noFill/>
        </p:spPr>
        <p:txBody>
          <a:bodyPr wrap="square">
            <a:spAutoFit/>
          </a:bodyPr>
          <a:lstStyle/>
          <a:p>
            <a:pPr>
              <a:lnSpc>
                <a:spcPct val="130000"/>
              </a:lnSpc>
            </a:pPr>
            <a:r>
              <a:rPr lang="en-US" altLang="zh-CN" sz="2600" b="1">
                <a:solidFill>
                  <a:srgbClr val="FF0000"/>
                </a:solidFill>
                <a:effectLst/>
              </a:rPr>
              <a:t>T</a:t>
            </a:r>
            <a:endParaRPr lang="zh-CN" altLang="en-US" sz="2600"/>
          </a:p>
        </p:txBody>
      </p:sp>
      <p:sp>
        <p:nvSpPr>
          <p:cNvPr id="9" name="内容占位符 4">
            <a:extLst>
              <a:ext uri="{FF2B5EF4-FFF2-40B4-BE49-F238E27FC236}">
                <a16:creationId xmlns:a16="http://schemas.microsoft.com/office/drawing/2014/main" id="{6CFA86AF-6DD3-80EE-6E50-4BC25E6C4254}"/>
              </a:ext>
            </a:extLst>
          </p:cNvPr>
          <p:cNvSpPr txBox="1">
            <a:spLocks/>
          </p:cNvSpPr>
          <p:nvPr/>
        </p:nvSpPr>
        <p:spPr bwMode="auto">
          <a:xfrm>
            <a:off x="586022" y="3880558"/>
            <a:ext cx="11260680" cy="11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“China is like a wise grandparent with a long history.</a:t>
            </a:r>
            <a:r>
              <a:rPr lang="en-US" altLang="zh-CN" sz="26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可知，中国历史悠久，像个有智慧的长辈，故填</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6">
            <a:extLst>
              <a:ext uri="{FF2B5EF4-FFF2-40B4-BE49-F238E27FC236}">
                <a16:creationId xmlns:a16="http://schemas.microsoft.com/office/drawing/2014/main" id="{43A6CB86-93B1-9C7A-7E36-3BC2191E4DEF}"/>
              </a:ext>
            </a:extLst>
          </p:cNvPr>
          <p:cNvSpPr txBox="1">
            <a:spLocks/>
          </p:cNvSpPr>
          <p:nvPr/>
        </p:nvSpPr>
        <p:spPr bwMode="auto">
          <a:xfrm>
            <a:off x="586022" y="5447482"/>
            <a:ext cx="11260680" cy="11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pPr>
            <a:r>
              <a:rPr lang="zh-CN"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从文中孩子们对中国的各种比喻能看出，四个孩子都热爱自己的祖国，表述正确。</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7363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34724-692E-586D-4CDB-3DE09F28AAEF}"/>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B8965D59-A68B-0430-30C0-E9E977D40F8F}"/>
              </a:ext>
            </a:extLst>
          </p:cNvPr>
          <p:cNvSpPr>
            <a:spLocks noGrp="1"/>
          </p:cNvSpPr>
          <p:nvPr>
            <p:ph idx="1"/>
          </p:nvPr>
        </p:nvSpPr>
        <p:spPr>
          <a:xfrm>
            <a:off x="360854" y="764704"/>
            <a:ext cx="11485848" cy="3323987"/>
          </a:xfrm>
        </p:spPr>
        <p:txBody>
          <a:bodyPr/>
          <a:lstStyle/>
          <a:p>
            <a:pPr hangingPunct="0">
              <a:tabLst>
                <a:tab pos="3140075" algn="l"/>
                <a:tab pos="8191500"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假如</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你也参加了此次班会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请根据下面的思维导图用英语写一篇发言稿。</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所写内容不需要覆盖所有导图信息，也可适当发挥。</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语句通顺，意思连贯，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词，短文开头结尾已给出，不计入总词数。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323358" y="4010009"/>
            <a:ext cx="7560840" cy="2441853"/>
          </a:xfrm>
          <a:prstGeom prst="rect">
            <a:avLst/>
          </a:prstGeom>
        </p:spPr>
      </p:pic>
      <p:pic>
        <p:nvPicPr>
          <p:cNvPr id="3" name="图片 2"/>
          <p:cNvPicPr>
            <a:picLocks noChangeAspect="1"/>
          </p:cNvPicPr>
          <p:nvPr/>
        </p:nvPicPr>
        <p:blipFill>
          <a:blip r:embed="rId3"/>
          <a:stretch>
            <a:fillRect/>
          </a:stretch>
        </p:blipFill>
        <p:spPr>
          <a:xfrm>
            <a:off x="1081970" y="925972"/>
            <a:ext cx="2448272" cy="411329"/>
          </a:xfrm>
          <a:prstGeom prst="rect">
            <a:avLst/>
          </a:prstGeom>
        </p:spPr>
      </p:pic>
    </p:spTree>
    <p:extLst>
      <p:ext uri="{BB962C8B-B14F-4D97-AF65-F5344CB8AC3E}">
        <p14:creationId xmlns:p14="http://schemas.microsoft.com/office/powerpoint/2010/main" val="5153483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41DD0D6-67FC-EB7B-FBB5-9EF16404EAF0}"/>
              </a:ext>
            </a:extLst>
          </p:cNvPr>
          <p:cNvSpPr>
            <a:spLocks noGrp="1"/>
          </p:cNvSpPr>
          <p:nvPr>
            <p:ph idx="1"/>
          </p:nvPr>
        </p:nvSpPr>
        <p:spPr>
          <a:xfrm>
            <a:off x="360854" y="819419"/>
            <a:ext cx="11485848" cy="5417893"/>
          </a:xfrm>
        </p:spPr>
        <p:txBody>
          <a:bodyPr/>
          <a:lstStyle/>
          <a:p>
            <a:pPr indent="718185"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is a beautiful country. _________________________________________</a:t>
            </a:r>
          </a:p>
          <a:p>
            <a:pPr hangingPunct="0">
              <a:tabLst>
                <a:tab pos="4231005" algn="l"/>
                <a:tab pos="8191500" algn="l"/>
              </a:tabLst>
            </a:pPr>
            <a:r>
              <a:rPr lang="en-US" altLang="zh-CN" sz="26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p>
          <a:p>
            <a:pPr hangingPunct="0">
              <a:tabLst>
                <a:tab pos="4231005" algn="l"/>
                <a:tab pos="8191500" algn="l"/>
              </a:tabLst>
            </a:pPr>
            <a:r>
              <a:rPr lang="en-US" altLang="zh-CN" sz="26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a:t>
            </a:r>
          </a:p>
          <a:p>
            <a:pPr hangingPunct="0">
              <a:tabLst>
                <a:tab pos="4231005" algn="l"/>
                <a:tab pos="8191500" algn="l"/>
              </a:tabLst>
            </a:pPr>
            <a:r>
              <a:rPr lang="en-US" altLang="zh-CN" sz="26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zh-CN" altLang="zh-CN" sz="2600"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2788"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hope everyone can come to China soon</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7">
            <a:extLst>
              <a:ext uri="{FF2B5EF4-FFF2-40B4-BE49-F238E27FC236}">
                <a16:creationId xmlns:a16="http://schemas.microsoft.com/office/drawing/2014/main" id="{6C0FF477-CE22-774F-8859-734D37A9F8BD}"/>
              </a:ext>
            </a:extLst>
          </p:cNvPr>
          <p:cNvSpPr txBox="1">
            <a:spLocks/>
          </p:cNvSpPr>
          <p:nvPr/>
        </p:nvSpPr>
        <p:spPr bwMode="auto">
          <a:xfrm>
            <a:off x="406574" y="757683"/>
            <a:ext cx="11233248" cy="4821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479925" algn="l"/>
                <a:tab pos="9861550" algn="l"/>
              </a:tabLst>
            </a:pP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Beijing is the capital city.It held Winter Olympics in 2022.Shanghai is one of the biggest cities in the world.The Bund in Shanghai is beautiful.You can see many tall buildings there.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many interesting places in China, such as the Great Wall, the West Lake, the Summer Palace, the Yellow Mountain and so on.The Great Wall is very long and old.There are many kinds of nice food in China.</a:t>
            </a:r>
            <a:r>
              <a:rPr lang="en-US" altLang="zh-CN" sz="26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Tangyuan</a:t>
            </a:r>
            <a:r>
              <a:rPr lang="en-US" altLang="zh-CN" sz="26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dumplings are popular.When people come to China, remember to walk on the right.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623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id="{2C4D322E-0794-0C69-37E7-BA6A176C9D5F}"/>
              </a:ext>
            </a:extLst>
          </p:cNvPr>
          <p:cNvSpPr/>
          <p:nvPr/>
        </p:nvSpPr>
        <p:spPr bwMode="auto">
          <a:xfrm>
            <a:off x="360854" y="1133319"/>
            <a:ext cx="11485848" cy="4527929"/>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sp>
        <p:nvSpPr>
          <p:cNvPr id="9" name="内容占位符 8">
            <a:extLst>
              <a:ext uri="{FF2B5EF4-FFF2-40B4-BE49-F238E27FC236}">
                <a16:creationId xmlns:a16="http://schemas.microsoft.com/office/drawing/2014/main" id="{EC383631-79F2-B7B7-3566-7DCBE8408E37}"/>
              </a:ext>
            </a:extLst>
          </p:cNvPr>
          <p:cNvSpPr>
            <a:spLocks noGrp="1"/>
          </p:cNvSpPr>
          <p:nvPr>
            <p:ph idx="1"/>
          </p:nvPr>
        </p:nvSpPr>
        <p:spPr>
          <a:xfrm>
            <a:off x="360854" y="1772748"/>
            <a:ext cx="11485848" cy="3888500"/>
          </a:xfrm>
        </p:spPr>
        <p:txBody>
          <a:bodyPr/>
          <a:lstStyle/>
          <a:p>
            <a:pPr algn="ctr" hangingPunct="0"/>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介绍家乡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个最具代表性的中国元素</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如饺子、熊猫、长城等</a:t>
            </a:r>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简单句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合成段落。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地理特征</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著名景点</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特色美食</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传统文化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图片 13">
            <a:extLst>
              <a:ext uri="{FF2B5EF4-FFF2-40B4-BE49-F238E27FC236}">
                <a16:creationId xmlns:a16="http://schemas.microsoft.com/office/drawing/2014/main" id="{DDCE45BD-E257-3594-BD49-7978D2F235CD}"/>
              </a:ext>
            </a:extLst>
          </p:cNvPr>
          <p:cNvPicPr>
            <a:picLocks noChangeAspect="1"/>
          </p:cNvPicPr>
          <p:nvPr/>
        </p:nvPicPr>
        <p:blipFill>
          <a:blip r:embed="rId2"/>
          <a:stretch>
            <a:fillRect/>
          </a:stretch>
        </p:blipFill>
        <p:spPr>
          <a:xfrm>
            <a:off x="353237" y="1127045"/>
            <a:ext cx="2160240" cy="651978"/>
          </a:xfrm>
          <a:prstGeom prst="rect">
            <a:avLst/>
          </a:prstGeom>
        </p:spPr>
      </p:pic>
    </p:spTree>
    <p:extLst>
      <p:ext uri="{BB962C8B-B14F-4D97-AF65-F5344CB8AC3E}">
        <p14:creationId xmlns:p14="http://schemas.microsoft.com/office/powerpoint/2010/main" val="119143730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284</Words>
  <Application>Microsoft Office PowerPoint</Application>
  <PresentationFormat>自定义</PresentationFormat>
  <Paragraphs>52</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365</cp:revision>
  <dcterms:created xsi:type="dcterms:W3CDTF">2020-11-06T05:24:00Z</dcterms:created>
  <dcterms:modified xsi:type="dcterms:W3CDTF">2025-06-10T02:08:45Z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